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
  </p:notesMasterIdLst>
  <p:sldIdLst>
    <p:sldId id="256" r:id="rId2"/>
    <p:sldId id="257" r:id="rId3"/>
    <p:sldId id="259" r:id="rId4"/>
    <p:sldId id="258" r:id="rId5"/>
    <p:sldId id="273" r:id="rId6"/>
    <p:sldId id="271" r:id="rId7"/>
    <p:sldId id="260" r:id="rId8"/>
    <p:sldId id="264" r:id="rId9"/>
    <p:sldId id="267" r:id="rId10"/>
    <p:sldId id="268" r:id="rId11"/>
    <p:sldId id="265" r:id="rId12"/>
    <p:sldId id="270" r:id="rId13"/>
    <p:sldId id="266" r:id="rId14"/>
    <p:sldId id="272" r:id="rId15"/>
    <p:sldId id="274" r:id="rId16"/>
    <p:sldId id="275" r:id="rId17"/>
    <p:sldId id="262"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qi Wang" initials="A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67" autoAdjust="0"/>
    <p:restoredTop sz="95304"/>
  </p:normalViewPr>
  <p:slideViewPr>
    <p:cSldViewPr snapToGrid="0">
      <p:cViewPr varScale="1">
        <p:scale>
          <a:sx n="71" d="100"/>
          <a:sy n="71" d="100"/>
        </p:scale>
        <p:origin x="176" y="6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1T17:57:06.815" idx="1">
    <p:pos x="2952" y="-599"/>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A5E23-2AEA-6545-898E-9C2D2FF411E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86761874-370B-3C42-989C-4D90A7A87F2D}">
      <dgm:prSet phldrT="[Text]" custT="1"/>
      <dgm:spPr/>
      <dgm:t>
        <a:bodyPr/>
        <a:lstStyle/>
        <a:p>
          <a:r>
            <a:rPr lang="en-US" sz="1800" dirty="0" smtClean="0"/>
            <a:t>Python </a:t>
          </a:r>
          <a:r>
            <a:rPr lang="en-US" sz="1800" dirty="0" err="1" smtClean="0"/>
            <a:t>Internface</a:t>
          </a:r>
          <a:endParaRPr lang="en-US" sz="1200" dirty="0"/>
        </a:p>
      </dgm:t>
    </dgm:pt>
    <dgm:pt modelId="{32AA73E2-53CA-F64B-A4B5-3E8B8739F37F}" type="parTrans" cxnId="{E139A892-338D-BF45-A34E-4D353DDF56F1}">
      <dgm:prSet/>
      <dgm:spPr/>
      <dgm:t>
        <a:bodyPr/>
        <a:lstStyle/>
        <a:p>
          <a:endParaRPr lang="en-US"/>
        </a:p>
      </dgm:t>
    </dgm:pt>
    <dgm:pt modelId="{0E82CF94-3F13-874A-8DB6-D5B30DE9CD2E}" type="sibTrans" cxnId="{E139A892-338D-BF45-A34E-4D353DDF56F1}">
      <dgm:prSet/>
      <dgm:spPr/>
      <dgm:t>
        <a:bodyPr/>
        <a:lstStyle/>
        <a:p>
          <a:endParaRPr lang="en-US"/>
        </a:p>
      </dgm:t>
    </dgm:pt>
    <dgm:pt modelId="{7368F35D-6CC2-D940-B283-47A182C33A54}">
      <dgm:prSet phldrT="[Text]" custT="1"/>
      <dgm:spPr/>
      <dgm:t>
        <a:bodyPr/>
        <a:lstStyle/>
        <a:p>
          <a:r>
            <a:rPr lang="en-US" sz="1600" dirty="0" smtClean="0"/>
            <a:t>Company Selection</a:t>
          </a:r>
          <a:endParaRPr lang="en-US" sz="1600" dirty="0"/>
        </a:p>
      </dgm:t>
    </dgm:pt>
    <dgm:pt modelId="{007C2858-0186-E541-98C7-5B67B02A0F99}" type="parTrans" cxnId="{C99AA045-DFE7-1A4C-8A0F-552C04A99126}">
      <dgm:prSet/>
      <dgm:spPr/>
      <dgm:t>
        <a:bodyPr/>
        <a:lstStyle/>
        <a:p>
          <a:endParaRPr lang="en-US"/>
        </a:p>
      </dgm:t>
    </dgm:pt>
    <dgm:pt modelId="{911C709D-925D-6C45-A5B3-B05AA12A0795}" type="sibTrans" cxnId="{C99AA045-DFE7-1A4C-8A0F-552C04A99126}">
      <dgm:prSet/>
      <dgm:spPr/>
      <dgm:t>
        <a:bodyPr/>
        <a:lstStyle/>
        <a:p>
          <a:endParaRPr lang="en-US"/>
        </a:p>
      </dgm:t>
    </dgm:pt>
    <dgm:pt modelId="{DA441882-1532-9042-BF70-C3359D811D3A}">
      <dgm:prSet phldrT="[Text]" custT="1"/>
      <dgm:spPr/>
      <dgm:t>
        <a:bodyPr/>
        <a:lstStyle/>
        <a:p>
          <a:r>
            <a:rPr lang="en-US" sz="1600" dirty="0" smtClean="0"/>
            <a:t>Date Finder</a:t>
          </a:r>
        </a:p>
        <a:p>
          <a:r>
            <a:rPr lang="en-US" sz="1600" dirty="0" smtClean="0"/>
            <a:t>ML Model</a:t>
          </a:r>
          <a:endParaRPr lang="en-US" sz="1600" dirty="0"/>
        </a:p>
      </dgm:t>
    </dgm:pt>
    <dgm:pt modelId="{75712977-F54F-6B4D-B404-D22755826C98}" type="parTrans" cxnId="{D8B875E7-586F-4748-8CE7-069920F9A009}">
      <dgm:prSet/>
      <dgm:spPr/>
      <dgm:t>
        <a:bodyPr/>
        <a:lstStyle/>
        <a:p>
          <a:endParaRPr lang="en-US"/>
        </a:p>
      </dgm:t>
    </dgm:pt>
    <dgm:pt modelId="{9BDB4CC1-FB46-A548-9CF8-43903A525F91}" type="sibTrans" cxnId="{D8B875E7-586F-4748-8CE7-069920F9A009}">
      <dgm:prSet/>
      <dgm:spPr/>
      <dgm:t>
        <a:bodyPr/>
        <a:lstStyle/>
        <a:p>
          <a:endParaRPr lang="en-US"/>
        </a:p>
      </dgm:t>
    </dgm:pt>
    <dgm:pt modelId="{53E57C2C-2DFF-3348-BBED-239BBCDFCF6A}">
      <dgm:prSet phldrT="[Text]" custT="1"/>
      <dgm:spPr/>
      <dgm:t>
        <a:bodyPr/>
        <a:lstStyle/>
        <a:p>
          <a:r>
            <a:rPr lang="en-US" sz="1600" dirty="0" smtClean="0"/>
            <a:t>Keywords </a:t>
          </a:r>
          <a:endParaRPr lang="en-US" sz="1600" dirty="0"/>
        </a:p>
      </dgm:t>
    </dgm:pt>
    <dgm:pt modelId="{2264CA8D-0832-4B45-A947-202681DAB28C}" type="parTrans" cxnId="{5E35881D-AF94-3841-92E6-CFE2BDAC48D4}">
      <dgm:prSet/>
      <dgm:spPr/>
      <dgm:t>
        <a:bodyPr/>
        <a:lstStyle/>
        <a:p>
          <a:endParaRPr lang="en-US"/>
        </a:p>
      </dgm:t>
    </dgm:pt>
    <dgm:pt modelId="{ED4F2254-E6E9-2549-AB76-5EFE3D64B895}" type="sibTrans" cxnId="{5E35881D-AF94-3841-92E6-CFE2BDAC48D4}">
      <dgm:prSet/>
      <dgm:spPr/>
      <dgm:t>
        <a:bodyPr/>
        <a:lstStyle/>
        <a:p>
          <a:endParaRPr lang="en-US"/>
        </a:p>
      </dgm:t>
    </dgm:pt>
    <dgm:pt modelId="{F26E6A15-61BE-C14B-BD08-CC06A657990F}">
      <dgm:prSet phldrT="[Text]" custT="1"/>
      <dgm:spPr/>
      <dgm:t>
        <a:bodyPr/>
        <a:lstStyle/>
        <a:p>
          <a:r>
            <a:rPr lang="en-US" sz="1400" dirty="0" smtClean="0"/>
            <a:t>Keywords Plot</a:t>
          </a:r>
        </a:p>
        <a:p>
          <a:r>
            <a:rPr lang="en-US" sz="1400" dirty="0" smtClean="0"/>
            <a:t>Stock Price Plot</a:t>
          </a:r>
          <a:endParaRPr lang="en-US" sz="1400" dirty="0"/>
        </a:p>
      </dgm:t>
    </dgm:pt>
    <dgm:pt modelId="{00B27E00-DC07-6442-9C3B-539B1E3400CC}" type="parTrans" cxnId="{7BACBA4F-1521-7A41-B6B3-65202D0A7D54}">
      <dgm:prSet/>
      <dgm:spPr/>
      <dgm:t>
        <a:bodyPr/>
        <a:lstStyle/>
        <a:p>
          <a:endParaRPr lang="en-US"/>
        </a:p>
      </dgm:t>
    </dgm:pt>
    <dgm:pt modelId="{CEC0C237-4466-D442-AF92-AD6B7AD86FC1}" type="sibTrans" cxnId="{7BACBA4F-1521-7A41-B6B3-65202D0A7D54}">
      <dgm:prSet/>
      <dgm:spPr/>
      <dgm:t>
        <a:bodyPr/>
        <a:lstStyle/>
        <a:p>
          <a:endParaRPr lang="en-US"/>
        </a:p>
      </dgm:t>
    </dgm:pt>
    <dgm:pt modelId="{8640AC64-F807-4F45-A381-08E88AB7E40E}" type="pres">
      <dgm:prSet presAssocID="{4DAA5E23-2AEA-6545-898E-9C2D2FF411EA}" presName="rootnode" presStyleCnt="0">
        <dgm:presLayoutVars>
          <dgm:chMax/>
          <dgm:chPref/>
          <dgm:dir/>
          <dgm:animLvl val="lvl"/>
        </dgm:presLayoutVars>
      </dgm:prSet>
      <dgm:spPr/>
      <dgm:t>
        <a:bodyPr/>
        <a:lstStyle/>
        <a:p>
          <a:endParaRPr lang="en-US"/>
        </a:p>
      </dgm:t>
    </dgm:pt>
    <dgm:pt modelId="{BBCD2C8D-40AC-674E-8697-BE0D3F94C5AF}" type="pres">
      <dgm:prSet presAssocID="{86761874-370B-3C42-989C-4D90A7A87F2D}" presName="composite" presStyleCnt="0"/>
      <dgm:spPr/>
    </dgm:pt>
    <dgm:pt modelId="{2A833B6D-75A6-8943-A0C4-501EB974FF1A}" type="pres">
      <dgm:prSet presAssocID="{86761874-370B-3C42-989C-4D90A7A87F2D}" presName="bentUpArrow1" presStyleLbl="alignImgPlace1" presStyleIdx="0" presStyleCnt="2"/>
      <dgm:spPr/>
    </dgm:pt>
    <dgm:pt modelId="{5E757D84-16AE-6D4A-8E78-CB2929D8074C}" type="pres">
      <dgm:prSet presAssocID="{86761874-370B-3C42-989C-4D90A7A87F2D}" presName="ParentText" presStyleLbl="node1" presStyleIdx="0" presStyleCnt="3" custScaleX="114585" custLinFactNeighborX="705" custLinFactNeighborY="5784">
        <dgm:presLayoutVars>
          <dgm:chMax val="1"/>
          <dgm:chPref val="1"/>
          <dgm:bulletEnabled val="1"/>
        </dgm:presLayoutVars>
      </dgm:prSet>
      <dgm:spPr/>
      <dgm:t>
        <a:bodyPr/>
        <a:lstStyle/>
        <a:p>
          <a:endParaRPr lang="en-US"/>
        </a:p>
      </dgm:t>
    </dgm:pt>
    <dgm:pt modelId="{6346A36A-A6DC-E845-B401-EB07C315340B}" type="pres">
      <dgm:prSet presAssocID="{86761874-370B-3C42-989C-4D90A7A87F2D}" presName="ChildText" presStyleLbl="revTx" presStyleIdx="0" presStyleCnt="2" custScaleX="176007" custLinFactX="-6175" custLinFactY="39414" custLinFactNeighborX="-100000" custLinFactNeighborY="100000">
        <dgm:presLayoutVars>
          <dgm:chMax val="0"/>
          <dgm:chPref val="0"/>
          <dgm:bulletEnabled val="1"/>
        </dgm:presLayoutVars>
      </dgm:prSet>
      <dgm:spPr/>
      <dgm:t>
        <a:bodyPr/>
        <a:lstStyle/>
        <a:p>
          <a:endParaRPr lang="en-US"/>
        </a:p>
      </dgm:t>
    </dgm:pt>
    <dgm:pt modelId="{9C2DB6FE-5408-3741-A78A-D03B10DB922E}" type="pres">
      <dgm:prSet presAssocID="{0E82CF94-3F13-874A-8DB6-D5B30DE9CD2E}" presName="sibTrans" presStyleCnt="0"/>
      <dgm:spPr/>
    </dgm:pt>
    <dgm:pt modelId="{4B2D9637-FBB5-2F4B-B444-1E109EC13B38}" type="pres">
      <dgm:prSet presAssocID="{DA441882-1532-9042-BF70-C3359D811D3A}" presName="composite" presStyleCnt="0"/>
      <dgm:spPr/>
    </dgm:pt>
    <dgm:pt modelId="{526ACBC2-9A55-DB47-9D92-AC8C7BDAF372}" type="pres">
      <dgm:prSet presAssocID="{DA441882-1532-9042-BF70-C3359D811D3A}" presName="bentUpArrow1" presStyleLbl="alignImgPlace1" presStyleIdx="1" presStyleCnt="2"/>
      <dgm:spPr/>
    </dgm:pt>
    <dgm:pt modelId="{95567B80-841C-6C4B-A275-1BFF86E1DD42}" type="pres">
      <dgm:prSet presAssocID="{DA441882-1532-9042-BF70-C3359D811D3A}" presName="ParentText" presStyleLbl="node1" presStyleIdx="1" presStyleCnt="3" custScaleX="124967">
        <dgm:presLayoutVars>
          <dgm:chMax val="1"/>
          <dgm:chPref val="1"/>
          <dgm:bulletEnabled val="1"/>
        </dgm:presLayoutVars>
      </dgm:prSet>
      <dgm:spPr/>
      <dgm:t>
        <a:bodyPr/>
        <a:lstStyle/>
        <a:p>
          <a:endParaRPr lang="en-US"/>
        </a:p>
      </dgm:t>
    </dgm:pt>
    <dgm:pt modelId="{EECB216F-BF97-E24E-BD1C-2D8E222537F2}" type="pres">
      <dgm:prSet presAssocID="{DA441882-1532-9042-BF70-C3359D811D3A}" presName="ChildText" presStyleLbl="revTx" presStyleIdx="1" presStyleCnt="2" custScaleX="177013" custLinFactX="-44094" custLinFactY="35664" custLinFactNeighborX="-100000" custLinFactNeighborY="100000">
        <dgm:presLayoutVars>
          <dgm:chMax val="0"/>
          <dgm:chPref val="0"/>
          <dgm:bulletEnabled val="1"/>
        </dgm:presLayoutVars>
      </dgm:prSet>
      <dgm:spPr/>
      <dgm:t>
        <a:bodyPr/>
        <a:lstStyle/>
        <a:p>
          <a:endParaRPr lang="en-US"/>
        </a:p>
      </dgm:t>
    </dgm:pt>
    <dgm:pt modelId="{43A35007-F4E0-6441-B183-D227FAF5F8ED}" type="pres">
      <dgm:prSet presAssocID="{9BDB4CC1-FB46-A548-9CF8-43903A525F91}" presName="sibTrans" presStyleCnt="0"/>
      <dgm:spPr/>
    </dgm:pt>
    <dgm:pt modelId="{C67823E4-5E6C-DE4E-B9F3-409D257EE562}" type="pres">
      <dgm:prSet presAssocID="{F26E6A15-61BE-C14B-BD08-CC06A657990F}" presName="composite" presStyleCnt="0"/>
      <dgm:spPr/>
    </dgm:pt>
    <dgm:pt modelId="{82897275-D42E-8E46-94A7-87CC37515D1B}" type="pres">
      <dgm:prSet presAssocID="{F26E6A15-61BE-C14B-BD08-CC06A657990F}" presName="ParentText" presStyleLbl="node1" presStyleIdx="2" presStyleCnt="3" custScaleX="178066">
        <dgm:presLayoutVars>
          <dgm:chMax val="1"/>
          <dgm:chPref val="1"/>
          <dgm:bulletEnabled val="1"/>
        </dgm:presLayoutVars>
      </dgm:prSet>
      <dgm:spPr/>
      <dgm:t>
        <a:bodyPr/>
        <a:lstStyle/>
        <a:p>
          <a:endParaRPr lang="en-US"/>
        </a:p>
      </dgm:t>
    </dgm:pt>
  </dgm:ptLst>
  <dgm:cxnLst>
    <dgm:cxn modelId="{E139A892-338D-BF45-A34E-4D353DDF56F1}" srcId="{4DAA5E23-2AEA-6545-898E-9C2D2FF411EA}" destId="{86761874-370B-3C42-989C-4D90A7A87F2D}" srcOrd="0" destOrd="0" parTransId="{32AA73E2-53CA-F64B-A4B5-3E8B8739F37F}" sibTransId="{0E82CF94-3F13-874A-8DB6-D5B30DE9CD2E}"/>
    <dgm:cxn modelId="{405756A6-6DA5-8548-ACD0-1ABC82B44BB2}" type="presOf" srcId="{53E57C2C-2DFF-3348-BBED-239BBCDFCF6A}" destId="{EECB216F-BF97-E24E-BD1C-2D8E222537F2}" srcOrd="0" destOrd="0" presId="urn:microsoft.com/office/officeart/2005/8/layout/StepDownProcess"/>
    <dgm:cxn modelId="{C99AA045-DFE7-1A4C-8A0F-552C04A99126}" srcId="{86761874-370B-3C42-989C-4D90A7A87F2D}" destId="{7368F35D-6CC2-D940-B283-47A182C33A54}" srcOrd="0" destOrd="0" parTransId="{007C2858-0186-E541-98C7-5B67B02A0F99}" sibTransId="{911C709D-925D-6C45-A5B3-B05AA12A0795}"/>
    <dgm:cxn modelId="{7BACBA4F-1521-7A41-B6B3-65202D0A7D54}" srcId="{4DAA5E23-2AEA-6545-898E-9C2D2FF411EA}" destId="{F26E6A15-61BE-C14B-BD08-CC06A657990F}" srcOrd="2" destOrd="0" parTransId="{00B27E00-DC07-6442-9C3B-539B1E3400CC}" sibTransId="{CEC0C237-4466-D442-AF92-AD6B7AD86FC1}"/>
    <dgm:cxn modelId="{DCDAC35A-DCB2-A64A-8C64-D09DDE61704C}" type="presOf" srcId="{4DAA5E23-2AEA-6545-898E-9C2D2FF411EA}" destId="{8640AC64-F807-4F45-A381-08E88AB7E40E}" srcOrd="0" destOrd="0" presId="urn:microsoft.com/office/officeart/2005/8/layout/StepDownProcess"/>
    <dgm:cxn modelId="{DEA94188-F136-334D-A12D-30528228B2E2}" type="presOf" srcId="{86761874-370B-3C42-989C-4D90A7A87F2D}" destId="{5E757D84-16AE-6D4A-8E78-CB2929D8074C}" srcOrd="0" destOrd="0" presId="urn:microsoft.com/office/officeart/2005/8/layout/StepDownProcess"/>
    <dgm:cxn modelId="{321311A8-6EF0-5C4F-9437-7363EF57586D}" type="presOf" srcId="{DA441882-1532-9042-BF70-C3359D811D3A}" destId="{95567B80-841C-6C4B-A275-1BFF86E1DD42}" srcOrd="0" destOrd="0" presId="urn:microsoft.com/office/officeart/2005/8/layout/StepDownProcess"/>
    <dgm:cxn modelId="{09D522AF-A701-BC40-8249-4A58C9CC828D}" type="presOf" srcId="{7368F35D-6CC2-D940-B283-47A182C33A54}" destId="{6346A36A-A6DC-E845-B401-EB07C315340B}" srcOrd="0" destOrd="0" presId="urn:microsoft.com/office/officeart/2005/8/layout/StepDownProcess"/>
    <dgm:cxn modelId="{5E35881D-AF94-3841-92E6-CFE2BDAC48D4}" srcId="{DA441882-1532-9042-BF70-C3359D811D3A}" destId="{53E57C2C-2DFF-3348-BBED-239BBCDFCF6A}" srcOrd="0" destOrd="0" parTransId="{2264CA8D-0832-4B45-A947-202681DAB28C}" sibTransId="{ED4F2254-E6E9-2549-AB76-5EFE3D64B895}"/>
    <dgm:cxn modelId="{D8B875E7-586F-4748-8CE7-069920F9A009}" srcId="{4DAA5E23-2AEA-6545-898E-9C2D2FF411EA}" destId="{DA441882-1532-9042-BF70-C3359D811D3A}" srcOrd="1" destOrd="0" parTransId="{75712977-F54F-6B4D-B404-D22755826C98}" sibTransId="{9BDB4CC1-FB46-A548-9CF8-43903A525F91}"/>
    <dgm:cxn modelId="{44F481FE-B57F-E64B-9BBD-8BB9146A7E24}" type="presOf" srcId="{F26E6A15-61BE-C14B-BD08-CC06A657990F}" destId="{82897275-D42E-8E46-94A7-87CC37515D1B}" srcOrd="0" destOrd="0" presId="urn:microsoft.com/office/officeart/2005/8/layout/StepDownProcess"/>
    <dgm:cxn modelId="{DD467608-932E-5B42-994C-7D4337DCF1E0}" type="presParOf" srcId="{8640AC64-F807-4F45-A381-08E88AB7E40E}" destId="{BBCD2C8D-40AC-674E-8697-BE0D3F94C5AF}" srcOrd="0" destOrd="0" presId="urn:microsoft.com/office/officeart/2005/8/layout/StepDownProcess"/>
    <dgm:cxn modelId="{34579949-A991-7540-A1CB-D197FAC8F6DA}" type="presParOf" srcId="{BBCD2C8D-40AC-674E-8697-BE0D3F94C5AF}" destId="{2A833B6D-75A6-8943-A0C4-501EB974FF1A}" srcOrd="0" destOrd="0" presId="urn:microsoft.com/office/officeart/2005/8/layout/StepDownProcess"/>
    <dgm:cxn modelId="{70B40AC4-BEF3-3449-8EC9-9672A47B25FA}" type="presParOf" srcId="{BBCD2C8D-40AC-674E-8697-BE0D3F94C5AF}" destId="{5E757D84-16AE-6D4A-8E78-CB2929D8074C}" srcOrd="1" destOrd="0" presId="urn:microsoft.com/office/officeart/2005/8/layout/StepDownProcess"/>
    <dgm:cxn modelId="{89B85EE3-0D1B-144F-8DD2-55A6B9113B2E}" type="presParOf" srcId="{BBCD2C8D-40AC-674E-8697-BE0D3F94C5AF}" destId="{6346A36A-A6DC-E845-B401-EB07C315340B}" srcOrd="2" destOrd="0" presId="urn:microsoft.com/office/officeart/2005/8/layout/StepDownProcess"/>
    <dgm:cxn modelId="{2B763ACB-A25C-CC4B-ACC8-9E1BF83100E3}" type="presParOf" srcId="{8640AC64-F807-4F45-A381-08E88AB7E40E}" destId="{9C2DB6FE-5408-3741-A78A-D03B10DB922E}" srcOrd="1" destOrd="0" presId="urn:microsoft.com/office/officeart/2005/8/layout/StepDownProcess"/>
    <dgm:cxn modelId="{238428CC-B2EE-7440-85B2-F8BCEB32A2E0}" type="presParOf" srcId="{8640AC64-F807-4F45-A381-08E88AB7E40E}" destId="{4B2D9637-FBB5-2F4B-B444-1E109EC13B38}" srcOrd="2" destOrd="0" presId="urn:microsoft.com/office/officeart/2005/8/layout/StepDownProcess"/>
    <dgm:cxn modelId="{701D876B-7A79-9E4B-9F8C-EB49E06FABCF}" type="presParOf" srcId="{4B2D9637-FBB5-2F4B-B444-1E109EC13B38}" destId="{526ACBC2-9A55-DB47-9D92-AC8C7BDAF372}" srcOrd="0" destOrd="0" presId="urn:microsoft.com/office/officeart/2005/8/layout/StepDownProcess"/>
    <dgm:cxn modelId="{CC91E52E-7E9F-CD43-A7D4-F700740A8E52}" type="presParOf" srcId="{4B2D9637-FBB5-2F4B-B444-1E109EC13B38}" destId="{95567B80-841C-6C4B-A275-1BFF86E1DD42}" srcOrd="1" destOrd="0" presId="urn:microsoft.com/office/officeart/2005/8/layout/StepDownProcess"/>
    <dgm:cxn modelId="{39E6FAC4-9FF2-E14E-BA38-DB3DF4EEBFC2}" type="presParOf" srcId="{4B2D9637-FBB5-2F4B-B444-1E109EC13B38}" destId="{EECB216F-BF97-E24E-BD1C-2D8E222537F2}" srcOrd="2" destOrd="0" presId="urn:microsoft.com/office/officeart/2005/8/layout/StepDownProcess"/>
    <dgm:cxn modelId="{F06E3727-498B-D546-96C9-14C7C317B1C2}" type="presParOf" srcId="{8640AC64-F807-4F45-A381-08E88AB7E40E}" destId="{43A35007-F4E0-6441-B183-D227FAF5F8ED}" srcOrd="3" destOrd="0" presId="urn:microsoft.com/office/officeart/2005/8/layout/StepDownProcess"/>
    <dgm:cxn modelId="{62D5330C-2F71-514E-8144-F94980609FE4}" type="presParOf" srcId="{8640AC64-F807-4F45-A381-08E88AB7E40E}" destId="{C67823E4-5E6C-DE4E-B9F3-409D257EE562}" srcOrd="4" destOrd="0" presId="urn:microsoft.com/office/officeart/2005/8/layout/StepDownProcess"/>
    <dgm:cxn modelId="{B6F57DE2-0C28-4944-B0DB-063D2FAD1A84}" type="presParOf" srcId="{C67823E4-5E6C-DE4E-B9F3-409D257EE562}" destId="{82897275-D42E-8E46-94A7-87CC37515D1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33B6D-75A6-8943-A0C4-501EB974FF1A}">
      <dsp:nvSpPr>
        <dsp:cNvPr id="0" name=""/>
        <dsp:cNvSpPr/>
      </dsp:nvSpPr>
      <dsp:spPr>
        <a:xfrm rot="5400000">
          <a:off x="328180" y="809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5E757D84-16AE-6D4A-8E78-CB2929D8074C}">
      <dsp:nvSpPr>
        <dsp:cNvPr id="0" name=""/>
        <dsp:cNvSpPr/>
      </dsp:nvSpPr>
      <dsp:spPr>
        <a:xfrm>
          <a:off x="59009" y="64692"/>
          <a:ext cx="1381499"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Python </a:t>
          </a:r>
          <a:r>
            <a:rPr lang="en-US" sz="1800" kern="1200" dirty="0" err="1" smtClean="0"/>
            <a:t>Internface</a:t>
          </a:r>
          <a:endParaRPr lang="en-US" sz="1200" kern="1200" dirty="0"/>
        </a:p>
      </dsp:txBody>
      <dsp:txXfrm>
        <a:off x="100213" y="105896"/>
        <a:ext cx="1299091" cy="761511"/>
      </dsp:txXfrm>
    </dsp:sp>
    <dsp:sp modelId="{6346A36A-A6DC-E845-B401-EB07C315340B}">
      <dsp:nvSpPr>
        <dsp:cNvPr id="0" name=""/>
        <dsp:cNvSpPr/>
      </dsp:nvSpPr>
      <dsp:spPr>
        <a:xfrm>
          <a:off x="79816" y="1047299"/>
          <a:ext cx="1543367"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Company Selection</a:t>
          </a:r>
          <a:endParaRPr lang="en-US" sz="1600" kern="1200" dirty="0"/>
        </a:p>
      </dsp:txBody>
      <dsp:txXfrm>
        <a:off x="79816" y="1047299"/>
        <a:ext cx="1543367" cy="682092"/>
      </dsp:txXfrm>
    </dsp:sp>
    <dsp:sp modelId="{526ACBC2-9A55-DB47-9D92-AC8C7BDAF372}">
      <dsp:nvSpPr>
        <dsp:cNvPr id="0" name=""/>
        <dsp:cNvSpPr/>
      </dsp:nvSpPr>
      <dsp:spPr>
        <a:xfrm rot="5400000">
          <a:off x="1592542" y="1757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95567B80-841C-6C4B-A275-1BFF86E1DD42}">
      <dsp:nvSpPr>
        <dsp:cNvPr id="0" name=""/>
        <dsp:cNvSpPr/>
      </dsp:nvSpPr>
      <dsp:spPr>
        <a:xfrm>
          <a:off x="1252285" y="963879"/>
          <a:ext cx="1506670"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Date Finder</a:t>
          </a:r>
        </a:p>
        <a:p>
          <a:pPr lvl="0" algn="ctr" defTabSz="711200">
            <a:lnSpc>
              <a:spcPct val="90000"/>
            </a:lnSpc>
            <a:spcBef>
              <a:spcPct val="0"/>
            </a:spcBef>
            <a:spcAft>
              <a:spcPct val="35000"/>
            </a:spcAft>
          </a:pPr>
          <a:r>
            <a:rPr lang="en-US" sz="1600" kern="1200" dirty="0" smtClean="0"/>
            <a:t>ML Model</a:t>
          </a:r>
          <a:endParaRPr lang="en-US" sz="1600" kern="1200" dirty="0"/>
        </a:p>
      </dsp:txBody>
      <dsp:txXfrm>
        <a:off x="1293489" y="1005083"/>
        <a:ext cx="1424262" cy="761511"/>
      </dsp:txXfrm>
    </dsp:sp>
    <dsp:sp modelId="{EECB216F-BF97-E24E-BD1C-2D8E222537F2}">
      <dsp:nvSpPr>
        <dsp:cNvPr id="0" name=""/>
        <dsp:cNvSpPr/>
      </dsp:nvSpPr>
      <dsp:spPr>
        <a:xfrm>
          <a:off x="1007263" y="1969721"/>
          <a:ext cx="1552189"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Keywords </a:t>
          </a:r>
          <a:endParaRPr lang="en-US" sz="1600" kern="1200" dirty="0"/>
        </a:p>
      </dsp:txBody>
      <dsp:txXfrm>
        <a:off x="1007263" y="1969721"/>
        <a:ext cx="1552189" cy="682092"/>
      </dsp:txXfrm>
    </dsp:sp>
    <dsp:sp modelId="{82897275-D42E-8E46-94A7-87CC37515D1B}">
      <dsp:nvSpPr>
        <dsp:cNvPr id="0" name=""/>
        <dsp:cNvSpPr/>
      </dsp:nvSpPr>
      <dsp:spPr>
        <a:xfrm>
          <a:off x="2454061" y="1911879"/>
          <a:ext cx="2146861"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Keywords Plot</a:t>
          </a:r>
        </a:p>
        <a:p>
          <a:pPr lvl="0" algn="ctr" defTabSz="622300">
            <a:lnSpc>
              <a:spcPct val="90000"/>
            </a:lnSpc>
            <a:spcBef>
              <a:spcPct val="0"/>
            </a:spcBef>
            <a:spcAft>
              <a:spcPct val="35000"/>
            </a:spcAft>
          </a:pPr>
          <a:r>
            <a:rPr lang="en-US" sz="1400" kern="1200" dirty="0" smtClean="0"/>
            <a:t>Stock Price Plot</a:t>
          </a:r>
          <a:endParaRPr lang="en-US" sz="1400" kern="1200" dirty="0"/>
        </a:p>
      </dsp:txBody>
      <dsp:txXfrm>
        <a:off x="2495265" y="1953083"/>
        <a:ext cx="2064453" cy="76151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7</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6/5/17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6/5/17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6/5/17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6/5/17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6/5/17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6/5/17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6/5/17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en-US" sz="3200"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861964" cy="1143000"/>
          </a:xfrm>
        </p:spPr>
        <p:txBody>
          <a:bodyPr>
            <a:noAutofit/>
          </a:bodyPr>
          <a:lstStyle/>
          <a:p>
            <a:r>
              <a:rPr lang="en-US" sz="3200" b="1" dirty="0"/>
              <a:t>Control Logic – </a:t>
            </a:r>
            <a:r>
              <a:rPr lang="en-US" sz="3200" b="1" dirty="0" err="1"/>
              <a:t>PredictionStockPrice</a:t>
            </a:r>
            <a:r>
              <a:rPr lang="en-US" sz="3200" b="1" dirty="0"/>
              <a:t> Module</a:t>
            </a:r>
            <a:r>
              <a:rPr lang="en-US" sz="3200" dirty="0"/>
              <a:t/>
            </a:r>
            <a:br>
              <a:rPr lang="en-US" sz="3200" dirty="0"/>
            </a:br>
            <a:endParaRPr lang="en-US" sz="3200"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11840" cy="1143000"/>
          </a:xfrm>
        </p:spPr>
        <p:txBody>
          <a:bodyPr>
            <a:noAutofit/>
          </a:bodyPr>
          <a:lstStyle/>
          <a:p>
            <a:r>
              <a:rPr lang="en-US" sz="3200" b="1" dirty="0"/>
              <a:t>Control Logic – </a:t>
            </a:r>
            <a:r>
              <a:rPr lang="en-US" sz="3200" b="1" dirty="0" err="1"/>
              <a:t>HistoricalDataPlot</a:t>
            </a:r>
            <a:r>
              <a:rPr lang="en-US" sz="3200" b="1" dirty="0"/>
              <a:t> Module</a:t>
            </a:r>
            <a:r>
              <a:rPr lang="en-US" sz="3200" dirty="0"/>
              <a:t/>
            </a:r>
            <a:br>
              <a:rPr lang="en-US" sz="3200" dirty="0"/>
            </a:br>
            <a:endParaRPr lang="en-US" sz="3200"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6" name="Picture 5"/>
          <p:cNvPicPr>
            <a:picLocks noChangeAspect="1"/>
          </p:cNvPicPr>
          <p:nvPr/>
        </p:nvPicPr>
        <p:blipFill>
          <a:blip r:embed="rId2"/>
          <a:stretch>
            <a:fillRect/>
          </a:stretch>
        </p:blipFill>
        <p:spPr>
          <a:xfrm>
            <a:off x="609600" y="1659795"/>
            <a:ext cx="4572000" cy="4572000"/>
          </a:xfrm>
          <a:prstGeom prst="rect">
            <a:avLst/>
          </a:prstGeom>
        </p:spPr>
      </p:pic>
      <p:pic>
        <p:nvPicPr>
          <p:cNvPr id="7" name="Picture 6"/>
          <p:cNvPicPr>
            <a:picLocks noChangeAspect="1"/>
          </p:cNvPicPr>
          <p:nvPr/>
        </p:nvPicPr>
        <p:blipFill>
          <a:blip r:embed="rId3"/>
          <a:stretch>
            <a:fillRect/>
          </a:stretch>
        </p:blipFill>
        <p:spPr>
          <a:xfrm>
            <a:off x="5347855" y="1659796"/>
            <a:ext cx="4572000" cy="4572000"/>
          </a:xfrm>
          <a:prstGeom prst="rect">
            <a:avLst/>
          </a:prstGeom>
        </p:spPr>
      </p:pic>
    </p:spTree>
    <p:extLst>
      <p:ext uri="{BB962C8B-B14F-4D97-AF65-F5344CB8AC3E}">
        <p14:creationId xmlns:p14="http://schemas.microsoft.com/office/powerpoint/2010/main" val="371846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The Story</a:t>
            </a:r>
            <a:endParaRPr lang="en-US" sz="4400" b="1" dirty="0"/>
          </a:p>
        </p:txBody>
      </p:sp>
      <p:pic>
        <p:nvPicPr>
          <p:cNvPr id="4" name="Shape 187" descr="Screen-Shot-2016-10-14-at-8.35.29-PM.png"/>
          <p:cNvPicPr preferRelativeResize="0"/>
          <p:nvPr/>
        </p:nvPicPr>
        <p:blipFill rotWithShape="1">
          <a:blip r:embed="rId2">
            <a:alphaModFix/>
          </a:blip>
          <a:srcRect t="79" b="79"/>
          <a:stretch/>
        </p:blipFill>
        <p:spPr>
          <a:xfrm>
            <a:off x="950204" y="2381594"/>
            <a:ext cx="2117412" cy="2024149"/>
          </a:xfrm>
          <a:prstGeom prst="ellipse">
            <a:avLst/>
          </a:prstGeom>
          <a:noFill/>
          <a:ln w="38100" cap="flat" cmpd="sng">
            <a:solidFill>
              <a:srgbClr val="FFFFFF"/>
            </a:solidFill>
            <a:prstDash val="solid"/>
            <a:round/>
            <a:headEnd type="none" w="med" len="med"/>
            <a:tailEnd type="none" w="med" len="med"/>
          </a:ln>
        </p:spPr>
      </p:pic>
      <p:sp>
        <p:nvSpPr>
          <p:cNvPr id="5" name="TextBox 4"/>
          <p:cNvSpPr txBox="1"/>
          <p:nvPr/>
        </p:nvSpPr>
        <p:spPr>
          <a:xfrm>
            <a:off x="3408219" y="2239507"/>
            <a:ext cx="7032567" cy="2554545"/>
          </a:xfrm>
          <a:prstGeom prst="rect">
            <a:avLst/>
          </a:prstGeom>
          <a:noFill/>
        </p:spPr>
        <p:txBody>
          <a:bodyPr wrap="square" rtlCol="0">
            <a:spAutoFit/>
          </a:bodyPr>
          <a:lstStyle/>
          <a:p>
            <a:r>
              <a:rPr lang="en-US" sz="2000" dirty="0" smtClean="0"/>
              <a:t>Josh graduated in 2013 from University of Washington with Bachelor’s degree in Computer Science. He is working as an software developer at Facebook since then. He saves around 1k every month and is interested in learning how and when to invest in the stock market.</a:t>
            </a:r>
          </a:p>
          <a:p>
            <a:endParaRPr lang="en-US" sz="2000" dirty="0"/>
          </a:p>
          <a:p>
            <a:r>
              <a:rPr lang="en-US" sz="2000" dirty="0" smtClean="0"/>
              <a:t>He wants to start with Tech company first and hears about Searching For Success and wants to give it a try.</a:t>
            </a:r>
            <a:endParaRPr lang="en-US" sz="2000" dirty="0"/>
          </a:p>
        </p:txBody>
      </p:sp>
    </p:spTree>
    <p:extLst>
      <p:ext uri="{BB962C8B-B14F-4D97-AF65-F5344CB8AC3E}">
        <p14:creationId xmlns:p14="http://schemas.microsoft.com/office/powerpoint/2010/main" val="37844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349" y="2502449"/>
            <a:ext cx="9956800" cy="1143000"/>
          </a:xfrm>
        </p:spPr>
        <p:txBody>
          <a:bodyPr>
            <a:noAutofit/>
          </a:bodyPr>
          <a:lstStyle/>
          <a:p>
            <a:pPr algn="ctr"/>
            <a:r>
              <a:rPr lang="en-US" sz="8000" b="1" dirty="0" smtClean="0"/>
              <a:t>DEMO</a:t>
            </a:r>
            <a:endParaRPr lang="en-US" sz="8000" b="1" dirty="0"/>
          </a:p>
        </p:txBody>
      </p:sp>
    </p:spTree>
    <p:extLst>
      <p:ext uri="{BB962C8B-B14F-4D97-AF65-F5344CB8AC3E}">
        <p14:creationId xmlns:p14="http://schemas.microsoft.com/office/powerpoint/2010/main" val="821676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835" y="2641320"/>
            <a:ext cx="9956800" cy="1143000"/>
          </a:xfrm>
        </p:spPr>
        <p:txBody>
          <a:bodyPr>
            <a:normAutofit/>
          </a:bodyPr>
          <a:lstStyle/>
          <a:p>
            <a:pPr algn="r"/>
            <a:r>
              <a:rPr lang="en-US" sz="4400" b="1" dirty="0" smtClean="0"/>
              <a:t>Project Structure</a:t>
            </a:r>
            <a:endParaRPr lang="en-US" sz="4400" b="1"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599" y="506505"/>
            <a:ext cx="3961627" cy="5804647"/>
          </a:xfrm>
        </p:spPr>
      </p:pic>
    </p:spTree>
    <p:extLst>
      <p:ext uri="{BB962C8B-B14F-4D97-AF65-F5344CB8AC3E}">
        <p14:creationId xmlns:p14="http://schemas.microsoft.com/office/powerpoint/2010/main" val="286886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Background</a:t>
            </a:r>
            <a:endParaRPr lang="en-US" b="1" dirty="0"/>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8681680"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smtClean="0"/>
              <a:t>Depending </a:t>
            </a:r>
            <a:r>
              <a:rPr lang="en-US" dirty="0"/>
              <a:t>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Design Process</a:t>
            </a:r>
            <a:endParaRPr lang="en-US" sz="4800" b="1" dirty="0"/>
          </a:p>
        </p:txBody>
      </p:sp>
      <p:sp>
        <p:nvSpPr>
          <p:cNvPr id="6" name="Shape 282"/>
          <p:cNvSpPr/>
          <p:nvPr/>
        </p:nvSpPr>
        <p:spPr>
          <a:xfrm>
            <a:off x="1397561" y="1539410"/>
            <a:ext cx="1959032" cy="207583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000" b="1" dirty="0">
                <a:solidFill>
                  <a:schemeClr val="accent1"/>
                </a:solidFill>
                <a:latin typeface="Roboto Condensed"/>
                <a:ea typeface="Roboto Condensed"/>
                <a:cs typeface="Roboto Condensed"/>
                <a:sym typeface="Roboto Condensed"/>
              </a:rPr>
              <a:t>PLAN</a:t>
            </a: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Project Functional Specification</a:t>
            </a:r>
            <a:endParaRPr lang="en" sz="1000" dirty="0">
              <a:latin typeface="Roboto Condensed"/>
              <a:ea typeface="Roboto Condensed"/>
              <a:cs typeface="Roboto Condensed"/>
              <a:sym typeface="Roboto Condensed"/>
            </a:endParaRPr>
          </a:p>
        </p:txBody>
      </p:sp>
      <p:sp>
        <p:nvSpPr>
          <p:cNvPr id="8" name="Shape 282"/>
          <p:cNvSpPr/>
          <p:nvPr/>
        </p:nvSpPr>
        <p:spPr>
          <a:xfrm>
            <a:off x="3973124" y="1739216"/>
            <a:ext cx="1698925" cy="1685094"/>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INVESTIGATE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Clean Dataset</a:t>
            </a:r>
            <a:endParaRPr lang="en" sz="1000" dirty="0">
              <a:latin typeface="Roboto Condensed"/>
              <a:ea typeface="Roboto Condensed"/>
              <a:cs typeface="Roboto Condensed"/>
              <a:sym typeface="Roboto Condensed"/>
            </a:endParaRPr>
          </a:p>
        </p:txBody>
      </p:sp>
      <p:sp>
        <p:nvSpPr>
          <p:cNvPr id="9" name="Shape 282"/>
          <p:cNvSpPr/>
          <p:nvPr/>
        </p:nvSpPr>
        <p:spPr>
          <a:xfrm>
            <a:off x="6434044" y="1145547"/>
            <a:ext cx="1845431" cy="183040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Requirements</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Personas</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Use Cases</a:t>
            </a:r>
            <a:endParaRPr lang="en" sz="1000" dirty="0">
              <a:latin typeface="Roboto Condensed"/>
              <a:ea typeface="Roboto Condensed"/>
              <a:cs typeface="Roboto Condensed"/>
              <a:sym typeface="Roboto Condensed"/>
            </a:endParaRPr>
          </a:p>
        </p:txBody>
      </p:sp>
      <p:sp>
        <p:nvSpPr>
          <p:cNvPr id="10" name="Shape 282"/>
          <p:cNvSpPr/>
          <p:nvPr/>
        </p:nvSpPr>
        <p:spPr>
          <a:xfrm>
            <a:off x="5186000" y="3872663"/>
            <a:ext cx="2245578" cy="2227297"/>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Prototype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Interface</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User Testing</a:t>
            </a:r>
            <a:endParaRPr lang="en" sz="1000" dirty="0">
              <a:latin typeface="Roboto Condensed"/>
              <a:ea typeface="Roboto Condensed"/>
              <a:cs typeface="Roboto Condensed"/>
              <a:sym typeface="Roboto Condensed"/>
            </a:endParaRPr>
          </a:p>
        </p:txBody>
      </p:sp>
      <p:sp>
        <p:nvSpPr>
          <p:cNvPr id="11" name="Shape 282"/>
          <p:cNvSpPr/>
          <p:nvPr/>
        </p:nvSpPr>
        <p:spPr>
          <a:xfrm>
            <a:off x="1992281" y="4199631"/>
            <a:ext cx="1571108" cy="155831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EVALUATE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Review Feedback</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Lesson Learned</a:t>
            </a:r>
            <a:endParaRPr lang="en" sz="1000" dirty="0">
              <a:latin typeface="Roboto Condensed"/>
              <a:ea typeface="Roboto Condensed"/>
              <a:cs typeface="Roboto Condensed"/>
              <a:sym typeface="Roboto Condensed"/>
            </a:endParaRPr>
          </a:p>
        </p:txBody>
      </p:sp>
      <p:sp>
        <p:nvSpPr>
          <p:cNvPr id="12" name="Shape 282"/>
          <p:cNvSpPr/>
          <p:nvPr/>
        </p:nvSpPr>
        <p:spPr>
          <a:xfrm>
            <a:off x="8904834" y="2975955"/>
            <a:ext cx="2443326" cy="2514354"/>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IDEATE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Design</a:t>
            </a:r>
            <a:endParaRPr lang="en" sz="1000" dirty="0">
              <a:latin typeface="Roboto Condensed"/>
              <a:ea typeface="Roboto Condensed"/>
              <a:cs typeface="Roboto Condensed"/>
              <a:sym typeface="Roboto Condensed"/>
            </a:endParaRPr>
          </a:p>
        </p:txBody>
      </p:sp>
      <p:cxnSp>
        <p:nvCxnSpPr>
          <p:cNvPr id="13" name="Shape 284"/>
          <p:cNvCxnSpPr/>
          <p:nvPr/>
        </p:nvCxnSpPr>
        <p:spPr>
          <a:xfrm>
            <a:off x="3405096" y="2420986"/>
            <a:ext cx="695845" cy="111506"/>
          </a:xfrm>
          <a:prstGeom prst="straightConnector1">
            <a:avLst/>
          </a:prstGeom>
          <a:noFill/>
          <a:ln w="19050" cap="flat" cmpd="sng">
            <a:solidFill>
              <a:srgbClr val="000000"/>
            </a:solidFill>
            <a:prstDash val="solid"/>
            <a:round/>
            <a:headEnd type="none" w="lg" len="lg"/>
            <a:tailEnd type="triangle" w="lg" len="lg"/>
          </a:ln>
        </p:spPr>
      </p:cxnSp>
      <p:cxnSp>
        <p:nvCxnSpPr>
          <p:cNvPr id="15" name="Shape 284"/>
          <p:cNvCxnSpPr>
            <a:endCxn id="9" idx="2"/>
          </p:cNvCxnSpPr>
          <p:nvPr/>
        </p:nvCxnSpPr>
        <p:spPr>
          <a:xfrm flipV="1">
            <a:off x="5669275" y="2060751"/>
            <a:ext cx="764769" cy="516578"/>
          </a:xfrm>
          <a:prstGeom prst="straightConnector1">
            <a:avLst/>
          </a:prstGeom>
          <a:noFill/>
          <a:ln w="19050" cap="flat" cmpd="sng">
            <a:solidFill>
              <a:srgbClr val="000000"/>
            </a:solidFill>
            <a:prstDash val="solid"/>
            <a:round/>
            <a:headEnd type="none" w="lg" len="lg"/>
            <a:tailEnd type="triangle" w="lg" len="lg"/>
          </a:ln>
        </p:spPr>
      </p:cxnSp>
      <p:cxnSp>
        <p:nvCxnSpPr>
          <p:cNvPr id="17" name="Shape 284"/>
          <p:cNvCxnSpPr>
            <a:endCxn id="12" idx="1"/>
          </p:cNvCxnSpPr>
          <p:nvPr/>
        </p:nvCxnSpPr>
        <p:spPr>
          <a:xfrm>
            <a:off x="8327978" y="2254112"/>
            <a:ext cx="934673" cy="1090062"/>
          </a:xfrm>
          <a:prstGeom prst="straightConnector1">
            <a:avLst/>
          </a:prstGeom>
          <a:noFill/>
          <a:ln w="19050" cap="flat" cmpd="sng">
            <a:solidFill>
              <a:srgbClr val="000000"/>
            </a:solidFill>
            <a:prstDash val="solid"/>
            <a:round/>
            <a:headEnd type="none" w="lg" len="lg"/>
            <a:tailEnd type="triangle" w="lg" len="lg"/>
          </a:ln>
        </p:spPr>
      </p:cxnSp>
      <p:cxnSp>
        <p:nvCxnSpPr>
          <p:cNvPr id="19" name="Shape 284"/>
          <p:cNvCxnSpPr>
            <a:stCxn id="12" idx="2"/>
          </p:cNvCxnSpPr>
          <p:nvPr/>
        </p:nvCxnSpPr>
        <p:spPr>
          <a:xfrm flipH="1">
            <a:off x="7431578" y="4233132"/>
            <a:ext cx="1473256" cy="600613"/>
          </a:xfrm>
          <a:prstGeom prst="straightConnector1">
            <a:avLst/>
          </a:prstGeom>
          <a:noFill/>
          <a:ln w="19050" cap="flat" cmpd="sng">
            <a:solidFill>
              <a:srgbClr val="000000"/>
            </a:solidFill>
            <a:prstDash val="solid"/>
            <a:round/>
            <a:headEnd type="none" w="lg" len="lg"/>
            <a:tailEnd type="triangle" w="lg" len="lg"/>
          </a:ln>
        </p:spPr>
      </p:cxnSp>
      <p:cxnSp>
        <p:nvCxnSpPr>
          <p:cNvPr id="21" name="Shape 284"/>
          <p:cNvCxnSpPr/>
          <p:nvPr/>
        </p:nvCxnSpPr>
        <p:spPr>
          <a:xfrm flipV="1">
            <a:off x="6623874" y="2987187"/>
            <a:ext cx="395085" cy="855360"/>
          </a:xfrm>
          <a:prstGeom prst="straightConnector1">
            <a:avLst/>
          </a:prstGeom>
          <a:noFill/>
          <a:ln w="19050" cap="flat" cmpd="sng">
            <a:solidFill>
              <a:srgbClr val="000000"/>
            </a:solidFill>
            <a:prstDash val="solid"/>
            <a:round/>
            <a:headEnd type="none" w="lg" len="lg"/>
            <a:tailEnd type="triangle" w="lg" len="lg"/>
          </a:ln>
        </p:spPr>
      </p:cxnSp>
      <p:cxnSp>
        <p:nvCxnSpPr>
          <p:cNvPr id="24" name="Shape 284"/>
          <p:cNvCxnSpPr>
            <a:stCxn id="10" idx="2"/>
          </p:cNvCxnSpPr>
          <p:nvPr/>
        </p:nvCxnSpPr>
        <p:spPr>
          <a:xfrm flipH="1" flipV="1">
            <a:off x="3563389" y="4876011"/>
            <a:ext cx="1622611" cy="110301"/>
          </a:xfrm>
          <a:prstGeom prst="straightConnector1">
            <a:avLst/>
          </a:prstGeom>
          <a:noFill/>
          <a:ln w="1905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04454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609601" y="274638"/>
            <a:ext cx="9956800" cy="6315143"/>
          </a:xfrm>
          <a:prstGeom prst="rect">
            <a:avLst/>
          </a:prstGeom>
        </p:spPr>
      </p:pic>
    </p:spTree>
    <p:extLst>
      <p:ext uri="{BB962C8B-B14F-4D97-AF65-F5344CB8AC3E}">
        <p14:creationId xmlns:p14="http://schemas.microsoft.com/office/powerpoint/2010/main" val="125374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099" y="922309"/>
            <a:ext cx="9956800" cy="1143000"/>
          </a:xfrm>
        </p:spPr>
        <p:txBody>
          <a:bodyPr>
            <a:noAutofit/>
          </a:bodyPr>
          <a:lstStyle/>
          <a:p>
            <a:r>
              <a:rPr lang="en-US" sz="3600" b="1" dirty="0"/>
              <a:t>TASKS Supported by </a:t>
            </a:r>
            <a:br>
              <a:rPr lang="en-US" sz="3600" b="1" dirty="0"/>
            </a:br>
            <a:r>
              <a:rPr lang="en-US" sz="3600" b="1" dirty="0" smtClean="0"/>
              <a:t>Searching For Success</a:t>
            </a:r>
            <a:endParaRPr lang="en-US" sz="3600" b="1" dirty="0"/>
          </a:p>
        </p:txBody>
      </p:sp>
      <p:sp>
        <p:nvSpPr>
          <p:cNvPr id="3" name="Content Placeholder 2"/>
          <p:cNvSpPr>
            <a:spLocks noGrp="1"/>
          </p:cNvSpPr>
          <p:nvPr>
            <p:ph sz="quarter" idx="1"/>
          </p:nvPr>
        </p:nvSpPr>
        <p:spPr>
          <a:xfrm>
            <a:off x="314826" y="2749092"/>
            <a:ext cx="8946541" cy="4195481"/>
          </a:xfrm>
        </p:spPr>
        <p:txBody>
          <a:bodyPr/>
          <a:lstStyle/>
          <a:p>
            <a:r>
              <a:rPr lang="en-US" dirty="0" smtClean="0"/>
              <a:t>For selected Company, Users will know:</a:t>
            </a:r>
          </a:p>
          <a:p>
            <a:pPr lvl="1"/>
            <a:r>
              <a:rPr lang="en-US" dirty="0" smtClean="0"/>
              <a:t>Expected date </a:t>
            </a:r>
            <a:r>
              <a:rPr lang="en-US" dirty="0"/>
              <a:t>of Earnings </a:t>
            </a:r>
            <a:r>
              <a:rPr lang="en-US" dirty="0" smtClean="0"/>
              <a:t>Report release.</a:t>
            </a:r>
            <a:endParaRPr lang="en-US" dirty="0"/>
          </a:p>
          <a:p>
            <a:pPr lvl="1"/>
            <a:r>
              <a:rPr lang="en-US" dirty="0"/>
              <a:t>Prediction Stock Price </a:t>
            </a:r>
            <a:r>
              <a:rPr lang="en-US" dirty="0" smtClean="0"/>
              <a:t>Change after Earning Report released.</a:t>
            </a:r>
          </a:p>
          <a:p>
            <a:pPr lvl="1"/>
            <a:r>
              <a:rPr lang="en-US" dirty="0" smtClean="0"/>
              <a:t>Historical </a:t>
            </a:r>
            <a:r>
              <a:rPr lang="en-US" dirty="0"/>
              <a:t>Data </a:t>
            </a:r>
            <a:r>
              <a:rPr lang="en-US" dirty="0" smtClean="0"/>
              <a:t>Plot for daily stock price and Google search trends.</a:t>
            </a:r>
          </a:p>
          <a:p>
            <a:pPr lvl="1"/>
            <a:endParaRPr lang="en-US" dirty="0"/>
          </a:p>
        </p:txBody>
      </p:sp>
      <p:graphicFrame>
        <p:nvGraphicFramePr>
          <p:cNvPr id="28" name="Diagram 27"/>
          <p:cNvGraphicFramePr/>
          <p:nvPr>
            <p:extLst>
              <p:ext uri="{D42A27DB-BD31-4B8C-83A1-F6EECF244321}">
                <p14:modId xmlns:p14="http://schemas.microsoft.com/office/powerpoint/2010/main" val="646765476"/>
              </p:ext>
            </p:extLst>
          </p:nvPr>
        </p:nvGraphicFramePr>
        <p:xfrm>
          <a:off x="6935651" y="107970"/>
          <a:ext cx="4651433" cy="2771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mr-IN" sz="3200"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en-US" sz="3200"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540</TotalTime>
  <Words>773</Words>
  <Application>Microsoft Macintosh PowerPoint</Application>
  <PresentationFormat>Widescreen</PresentationFormat>
  <Paragraphs>108</Paragraphs>
  <Slides>18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Century Schoolbook</vt:lpstr>
      <vt:lpstr>Gill Sans MT</vt:lpstr>
      <vt:lpstr>Mangal</vt:lpstr>
      <vt:lpstr>Roboto Condensed</vt:lpstr>
      <vt:lpstr>Wingdings</vt:lpstr>
      <vt:lpstr>Wingdings 2</vt:lpstr>
      <vt:lpstr>Wingdings 3</vt:lpstr>
      <vt:lpstr>Arial</vt:lpstr>
      <vt:lpstr>Oriel</vt:lpstr>
      <vt:lpstr>Searching for Success</vt:lpstr>
      <vt:lpstr>Background</vt:lpstr>
      <vt:lpstr>Package Used  </vt:lpstr>
      <vt:lpstr>Use Case</vt:lpstr>
      <vt:lpstr>Design Process</vt:lpstr>
      <vt:lpstr>PowerPoint Presentation</vt:lpstr>
      <vt:lpstr>TASKS Supported by  Searching For Success</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The Story</vt:lpstr>
      <vt:lpstr>DEMO</vt:lpstr>
      <vt:lpstr>Project Structure</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68</cp:revision>
  <dcterms:created xsi:type="dcterms:W3CDTF">2017-05-29T03:04:42Z</dcterms:created>
  <dcterms:modified xsi:type="dcterms:W3CDTF">2017-06-05T19:50:17Z</dcterms:modified>
</cp:coreProperties>
</file>